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7" r:id="rId3"/>
    <p:sldId id="288" r:id="rId4"/>
    <p:sldId id="286" r:id="rId5"/>
    <p:sldId id="291" r:id="rId6"/>
    <p:sldId id="292" r:id="rId7"/>
    <p:sldId id="299" r:id="rId8"/>
    <p:sldId id="301" r:id="rId9"/>
    <p:sldId id="302" r:id="rId10"/>
    <p:sldId id="308" r:id="rId11"/>
    <p:sldId id="310" r:id="rId12"/>
    <p:sldId id="305" r:id="rId13"/>
    <p:sldId id="279" r:id="rId14"/>
    <p:sldId id="309" r:id="rId15"/>
    <p:sldId id="311" r:id="rId16"/>
    <p:sldId id="306" r:id="rId17"/>
    <p:sldId id="257" r:id="rId18"/>
    <p:sldId id="258" r:id="rId19"/>
    <p:sldId id="259" r:id="rId20"/>
    <p:sldId id="260" r:id="rId21"/>
    <p:sldId id="272" r:id="rId22"/>
    <p:sldId id="261" r:id="rId23"/>
    <p:sldId id="262" r:id="rId24"/>
    <p:sldId id="263" r:id="rId25"/>
    <p:sldId id="264" r:id="rId26"/>
    <p:sldId id="304" r:id="rId27"/>
    <p:sldId id="297" r:id="rId28"/>
    <p:sldId id="265" r:id="rId29"/>
    <p:sldId id="266" r:id="rId30"/>
    <p:sldId id="267" r:id="rId31"/>
    <p:sldId id="270" r:id="rId32"/>
    <p:sldId id="283" r:id="rId33"/>
    <p:sldId id="282" r:id="rId34"/>
    <p:sldId id="303" r:id="rId35"/>
    <p:sldId id="281" r:id="rId36"/>
    <p:sldId id="289" r:id="rId37"/>
    <p:sldId id="290" r:id="rId38"/>
    <p:sldId id="293" r:id="rId39"/>
    <p:sldId id="294" r:id="rId40"/>
    <p:sldId id="295" r:id="rId41"/>
    <p:sldId id="296" r:id="rId42"/>
    <p:sldId id="277" r:id="rId43"/>
    <p:sldId id="278" r:id="rId44"/>
    <p:sldId id="276" r:id="rId45"/>
    <p:sldId id="271" r:id="rId46"/>
  </p:sldIdLst>
  <p:sldSz cx="9144000" cy="5143500" type="screen16x9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6B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52" y="-64"/>
      </p:cViewPr>
      <p:guideLst>
        <p:guide orient="horz" pos="16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098"/>
            <a:ext cx="7772400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096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096"/>
            <a:ext cx="2895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096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56840" y="1275830"/>
            <a:ext cx="5886010" cy="2916834"/>
          </a:xfrm>
        </p:spPr>
        <p:txBody>
          <a:bodyPr>
            <a:normAutofit fontScale="90000"/>
          </a:bodyPr>
          <a:lstStyle/>
          <a:p>
            <a:r>
              <a:rPr lang="zh-CN" altLang="en-US" sz="4445" b="1" dirty="0" smtClean="0">
                <a:solidFill>
                  <a:schemeClr val="accent3">
                    <a:lumMod val="50000"/>
                  </a:schemeClr>
                </a:solidFill>
              </a:rPr>
              <a:t>新冠肺炎居家非药物预防</a:t>
            </a:r>
            <a:r>
              <a:rPr lang="en-US" altLang="zh-CN" sz="4445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zh-CN" sz="4445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zh-CN" altLang="en-US" sz="4445" b="1" dirty="0" smtClean="0">
                <a:solidFill>
                  <a:schemeClr val="accent3">
                    <a:lumMod val="50000"/>
                  </a:schemeClr>
                </a:solidFill>
              </a:rPr>
              <a:t>及处理方法</a:t>
            </a:r>
            <a:r>
              <a:rPr lang="en-US" altLang="zh-CN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zh-CN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zh-CN" altLang="en-US" sz="2665" b="1" dirty="0" smtClean="0">
                <a:solidFill>
                  <a:schemeClr val="accent3">
                    <a:lumMod val="50000"/>
                  </a:schemeClr>
                </a:solidFill>
              </a:rPr>
              <a:t>（有效经验收集分享）</a:t>
            </a:r>
            <a:r>
              <a:rPr lang="en-US" altLang="zh-CN" sz="2665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zh-CN" sz="2665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zh-CN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zh-CN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zh-CN" sz="1800" b="1" dirty="0" smtClean="0">
                <a:solidFill>
                  <a:schemeClr val="accent3">
                    <a:lumMod val="50000"/>
                  </a:schemeClr>
                </a:solidFill>
              </a:rPr>
              <a:t>2022.12.22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23479"/>
            <a:ext cx="72008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</a:rPr>
              <a:t>咽喉巨痛 怎么办？</a:t>
            </a:r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en-US" altLang="zh-CN" sz="2000" b="1" dirty="0" smtClean="0"/>
              <a:t>1.</a:t>
            </a:r>
            <a:r>
              <a:rPr lang="zh-CN" altLang="en-US" sz="2000" b="1" dirty="0" smtClean="0"/>
              <a:t>少商、商阳、尺泽点刺放血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2.</a:t>
            </a:r>
            <a:r>
              <a:rPr lang="zh-CN" altLang="en-US" sz="2000" b="1" dirty="0" smtClean="0"/>
              <a:t>肺经刮痧、拍打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3.</a:t>
            </a:r>
            <a:r>
              <a:rPr lang="zh-CN" altLang="en-US" sz="2000" b="1" dirty="0" smtClean="0"/>
              <a:t>中成药可以用：维</a:t>
            </a:r>
            <a:r>
              <a:rPr lang="en-US" altLang="zh-CN" sz="2000" b="1" dirty="0" smtClean="0"/>
              <a:t>C</a:t>
            </a:r>
            <a:r>
              <a:rPr lang="zh-CN" altLang="en-US" sz="2000" b="1" dirty="0" smtClean="0"/>
              <a:t>银翘片</a:t>
            </a:r>
            <a:r>
              <a:rPr lang="en-US" altLang="zh-CN" sz="2000" b="1" dirty="0" smtClean="0"/>
              <a:t>+</a:t>
            </a:r>
            <a:r>
              <a:rPr lang="zh-CN" altLang="en-US" sz="2000" b="1" dirty="0"/>
              <a:t>玄麦甘桔颗粒</a:t>
            </a:r>
            <a:endParaRPr lang="en-US" altLang="zh-CN" sz="2000" b="1" dirty="0" smtClean="0"/>
          </a:p>
          <a:p>
            <a:endParaRPr lang="en-US" altLang="zh-CN" sz="2000" b="1" dirty="0"/>
          </a:p>
          <a:p>
            <a:r>
              <a:rPr lang="zh-CN" altLang="en-US" sz="2000" b="1" dirty="0" smtClean="0">
                <a:solidFill>
                  <a:srgbClr val="0070C0"/>
                </a:solidFill>
              </a:rPr>
              <a:t>高烧、头疼、全身疼痛怎么办？</a:t>
            </a:r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en-US" altLang="zh-CN" sz="2000" b="1" dirty="0" smtClean="0"/>
              <a:t>1.</a:t>
            </a:r>
            <a:r>
              <a:rPr lang="zh-CN" altLang="en-US" sz="2000" b="1" dirty="0" smtClean="0"/>
              <a:t> 少</a:t>
            </a:r>
            <a:r>
              <a:rPr lang="zh-CN" altLang="en-US" sz="2000" b="1" dirty="0"/>
              <a:t>商、</a:t>
            </a:r>
            <a:r>
              <a:rPr lang="zh-CN" altLang="en-US" sz="2000" b="1" dirty="0" smtClean="0"/>
              <a:t>商阳、大椎或尺泽、曲池、大椎点</a:t>
            </a:r>
            <a:r>
              <a:rPr lang="zh-CN" altLang="en-US" sz="2000" b="1" dirty="0"/>
              <a:t>刺放血</a:t>
            </a:r>
            <a:endParaRPr lang="en-US" altLang="zh-CN" sz="2000" b="1" dirty="0"/>
          </a:p>
          <a:p>
            <a:r>
              <a:rPr lang="en-US" altLang="zh-CN" sz="2000" b="1" dirty="0" smtClean="0"/>
              <a:t>2.</a:t>
            </a:r>
            <a:r>
              <a:rPr lang="zh-CN" altLang="en-US" sz="2000" b="1" dirty="0" smtClean="0"/>
              <a:t>肺部刮痧、拍打，促使邪气排出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3.</a:t>
            </a:r>
            <a:r>
              <a:rPr lang="zh-CN" altLang="en-US" sz="2000" b="1" dirty="0" smtClean="0"/>
              <a:t>用姜片擦大椎穴令发热或者艾灸大椎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4.</a:t>
            </a:r>
            <a:r>
              <a:rPr lang="zh-CN" altLang="en-US" sz="2000" b="1" dirty="0"/>
              <a:t>棉花蘸藿香正气水塞肚脐，可以退烧、</a:t>
            </a:r>
            <a:r>
              <a:rPr lang="zh-CN" altLang="en-US" sz="2000" b="1" dirty="0" smtClean="0"/>
              <a:t>止泻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5.</a:t>
            </a:r>
            <a:r>
              <a:rPr lang="zh-CN" altLang="en-US" sz="2000" b="1" dirty="0" smtClean="0"/>
              <a:t>用</a:t>
            </a:r>
            <a:r>
              <a:rPr lang="zh-CN" altLang="en-US" sz="2000" b="1" dirty="0"/>
              <a:t>生姜、大枣、苏叶煮水趁热喝</a:t>
            </a:r>
            <a:endParaRPr lang="en-US" altLang="zh-CN" sz="2000" b="1" dirty="0"/>
          </a:p>
          <a:p>
            <a:r>
              <a:rPr lang="en-US" altLang="zh-CN" sz="2000" b="1" dirty="0" smtClean="0"/>
              <a:t>6.</a:t>
            </a:r>
            <a:r>
              <a:rPr lang="zh-CN" altLang="en-US" sz="2000" b="1" dirty="0" smtClean="0"/>
              <a:t>艾叶</a:t>
            </a:r>
            <a:r>
              <a:rPr lang="zh-CN" altLang="en-US" sz="2000" b="1" dirty="0"/>
              <a:t>、花椒、生姜煮水泡脚使身体微微出汗</a:t>
            </a:r>
            <a:endParaRPr lang="en-US" altLang="zh-CN" sz="2000" b="1" dirty="0"/>
          </a:p>
          <a:p>
            <a:endParaRPr lang="en-US" altLang="zh-CN" sz="2000" b="1" dirty="0" smtClean="0"/>
          </a:p>
          <a:p>
            <a:endParaRPr lang="en-US" altLang="zh-CN" b="1" dirty="0" smtClean="0"/>
          </a:p>
          <a:p>
            <a:r>
              <a:rPr lang="zh-CN" altLang="en-US" b="1" dirty="0" smtClean="0">
                <a:solidFill>
                  <a:srgbClr val="0070C0"/>
                </a:solidFill>
              </a:rPr>
              <a:t>备注</a:t>
            </a:r>
            <a:r>
              <a:rPr lang="zh-CN" altLang="en-US" b="1" dirty="0">
                <a:solidFill>
                  <a:srgbClr val="0070C0"/>
                </a:solidFill>
              </a:rPr>
              <a:t>：如果能按如上方法操作</a:t>
            </a:r>
            <a:r>
              <a:rPr lang="zh-CN" altLang="en-US" b="1" dirty="0" smtClean="0">
                <a:solidFill>
                  <a:srgbClr val="0070C0"/>
                </a:solidFill>
              </a:rPr>
              <a:t>，都可以</a:t>
            </a:r>
            <a:r>
              <a:rPr lang="zh-CN" altLang="en-US" b="1" dirty="0">
                <a:solidFill>
                  <a:srgbClr val="0070C0"/>
                </a:solidFill>
              </a:rPr>
              <a:t>退烧缓解疼痛、无副作用，请勿使用额头冰敷等这样的物理方法</a:t>
            </a:r>
            <a:r>
              <a:rPr lang="zh-CN" altLang="en-US" b="1" dirty="0" smtClean="0">
                <a:solidFill>
                  <a:srgbClr val="0070C0"/>
                </a:solidFill>
              </a:rPr>
              <a:t>退烧，容易反复烧、伤阳气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95486"/>
            <a:ext cx="8064896" cy="4752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</a:rPr>
              <a:t>胸部疼痛、憋闷怎么办？</a:t>
            </a:r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、少商、商阳、尺泽点刺放血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2</a:t>
            </a:r>
            <a:r>
              <a:rPr lang="zh-CN" altLang="en-US" sz="2000" b="1" dirty="0" smtClean="0"/>
              <a:t>、肺经刮痧、拍打促使邪气排出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3</a:t>
            </a:r>
            <a:r>
              <a:rPr lang="zh-CN" altLang="en-US" sz="2000" b="1" dirty="0" smtClean="0"/>
              <a:t>、</a:t>
            </a:r>
            <a:r>
              <a:rPr lang="zh-CN" altLang="en-US" sz="2000" b="1" dirty="0" smtClean="0"/>
              <a:t>中成药选用：</a:t>
            </a:r>
            <a:r>
              <a:rPr lang="zh-CN" altLang="en-US" sz="2000" b="1" dirty="0" smtClean="0"/>
              <a:t>藿香正气</a:t>
            </a:r>
            <a:r>
              <a:rPr lang="zh-CN" altLang="en-US" sz="2000" b="1" dirty="0" smtClean="0"/>
              <a:t>水或者吃几粒速效救心丸宣通一下也可以</a:t>
            </a:r>
            <a:endParaRPr lang="en-US" altLang="zh-CN" sz="2000" b="1" dirty="0" smtClean="0"/>
          </a:p>
          <a:p>
            <a:endParaRPr lang="en-US" altLang="zh-CN" sz="2000" b="1" dirty="0"/>
          </a:p>
          <a:p>
            <a:r>
              <a:rPr lang="zh-CN" altLang="en-US" sz="2000" b="1" dirty="0" smtClean="0">
                <a:solidFill>
                  <a:srgbClr val="0070C0"/>
                </a:solidFill>
              </a:rPr>
              <a:t>小儿高烧怎么办？</a:t>
            </a:r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、</a:t>
            </a:r>
            <a:r>
              <a:rPr lang="zh-CN" altLang="en-US" sz="2000" b="1" dirty="0"/>
              <a:t>少商、商阳、尺泽点刺放血</a:t>
            </a:r>
            <a:endParaRPr lang="en-US" altLang="zh-CN" sz="2000" b="1" dirty="0"/>
          </a:p>
          <a:p>
            <a:r>
              <a:rPr lang="en-US" altLang="zh-CN" sz="2000" b="1" dirty="0"/>
              <a:t>2</a:t>
            </a:r>
            <a:r>
              <a:rPr lang="zh-CN" altLang="en-US" sz="2000" b="1" dirty="0"/>
              <a:t>、肺经刮痧、拍打促使邪气</a:t>
            </a:r>
            <a:r>
              <a:rPr lang="zh-CN" altLang="en-US" sz="2000" b="1" dirty="0" smtClean="0"/>
              <a:t>排出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3</a:t>
            </a:r>
            <a:r>
              <a:rPr lang="zh-CN" altLang="en-US" sz="2000" b="1" dirty="0" smtClean="0"/>
              <a:t>、用视频里开天河水、打马过天河的方法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4</a:t>
            </a:r>
            <a:r>
              <a:rPr lang="zh-CN" altLang="en-US" sz="2000" b="1" dirty="0" smtClean="0"/>
              <a:t>、可以用捏脊疗法（网上可以找视频学习）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5</a:t>
            </a:r>
            <a:r>
              <a:rPr lang="zh-CN" altLang="en-US" sz="2000" b="1" dirty="0" smtClean="0"/>
              <a:t>、用姜片擦大椎穴或者艾叶、生姜泡脚微出汗</a:t>
            </a:r>
            <a:endParaRPr lang="en-US" altLang="zh-CN" sz="2000" b="1" dirty="0" smtClean="0"/>
          </a:p>
          <a:p>
            <a:r>
              <a:rPr lang="en-US" altLang="zh-CN" sz="2000" b="1" dirty="0" smtClean="0"/>
              <a:t>6</a:t>
            </a:r>
            <a:r>
              <a:rPr lang="zh-CN" altLang="en-US" sz="2000" b="1" dirty="0" smtClean="0"/>
              <a:t>、棉花</a:t>
            </a:r>
            <a:r>
              <a:rPr lang="zh-CN" altLang="en-US" sz="2000" b="1" dirty="0"/>
              <a:t>蘸藿香正气水塞肚脐，可以退烧、</a:t>
            </a:r>
            <a:r>
              <a:rPr lang="zh-CN" altLang="en-US" sz="2000" b="1" dirty="0" smtClean="0"/>
              <a:t>止泻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zh-CN" altLang="en-US" sz="1600" b="1" dirty="0">
                <a:solidFill>
                  <a:srgbClr val="0070C0"/>
                </a:solidFill>
              </a:rPr>
              <a:t>备注：如果能按如上方法操作，都可以退烧缓解疼痛、无副作用，请勿使用额头冰敷等这样的物理方法退烧，容易反复烧、伤阳气</a:t>
            </a:r>
          </a:p>
        </p:txBody>
      </p:sp>
    </p:spTree>
    <p:extLst>
      <p:ext uri="{BB962C8B-B14F-4D97-AF65-F5344CB8AC3E}">
        <p14:creationId xmlns:p14="http://schemas.microsoft.com/office/powerpoint/2010/main" val="170178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23478"/>
            <a:ext cx="8280920" cy="6073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恶心呕吐、吃不了东西怎么办？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、可以用生姜三片半夏</a:t>
            </a:r>
            <a:r>
              <a:rPr lang="en-US" altLang="zh-CN" sz="2400" b="1" dirty="0" smtClean="0"/>
              <a:t>10</a:t>
            </a:r>
            <a:r>
              <a:rPr lang="zh-CN" altLang="en-US" sz="2400" b="1" dirty="0" smtClean="0"/>
              <a:t>克陈皮</a:t>
            </a:r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克煮水喝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、揉按内关穴一分钟以上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、胃经、胆经刮痧 、拍打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、按摩或者艾灸足三</a:t>
            </a:r>
            <a:r>
              <a:rPr lang="zh-CN" altLang="en-US" sz="2400" b="1" dirty="0" smtClean="0"/>
              <a:t>里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、平时生冷吃过多或喝水多水饮太重造成，  切勿再食寒凉</a:t>
            </a:r>
            <a:endParaRPr lang="en-US" altLang="zh-CN" sz="2400" b="1" dirty="0" smtClean="0"/>
          </a:p>
          <a:p>
            <a:endParaRPr lang="en-US" altLang="zh-CN" sz="2400" b="1" dirty="0" smtClean="0"/>
          </a:p>
          <a:p>
            <a:r>
              <a:rPr lang="zh-CN" altLang="en-US" sz="2400" b="1" dirty="0">
                <a:solidFill>
                  <a:srgbClr val="0070C0"/>
                </a:solidFill>
              </a:rPr>
              <a:t>怕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冷、手脚冰凉怎么办？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1.</a:t>
            </a:r>
            <a:r>
              <a:rPr lang="zh-CN" altLang="en-US" sz="2400" b="1" dirty="0" smtClean="0"/>
              <a:t>用艾叶、花椒、生姜水泡脚使微微出汗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2.</a:t>
            </a:r>
            <a:r>
              <a:rPr lang="zh-CN" altLang="en-US" sz="2400" b="1" dirty="0" smtClean="0"/>
              <a:t>有症状的艾灸大椎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3.</a:t>
            </a:r>
            <a:r>
              <a:rPr lang="zh-CN" altLang="en-US" sz="2400" b="1" dirty="0" smtClean="0"/>
              <a:t>预防的可以艾灸关元、足三里</a:t>
            </a:r>
            <a:endParaRPr lang="en-US" altLang="zh-CN" sz="2400" b="1" dirty="0" smtClean="0"/>
          </a:p>
          <a:p>
            <a:endParaRPr lang="en-US" altLang="zh-CN" sz="2400" b="1" dirty="0"/>
          </a:p>
          <a:p>
            <a:r>
              <a:rPr lang="zh-CN" altLang="en-US" b="1" dirty="0">
                <a:solidFill>
                  <a:srgbClr val="0070C0"/>
                </a:solidFill>
              </a:rPr>
              <a:t>备注：如果能按如上方法操作，都</a:t>
            </a:r>
            <a:r>
              <a:rPr lang="zh-CN" altLang="en-US" b="1" dirty="0" smtClean="0">
                <a:solidFill>
                  <a:srgbClr val="0070C0"/>
                </a:solidFill>
              </a:rPr>
              <a:t>可以缓解症状，每人体质不一样，也可以多试几个方法，找到适合自己的方法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59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339503"/>
            <a:ext cx="71287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一直咳嗽、有痰怎么办？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、肺经刮痧、拍打，促进邪气排出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、揉按双手列缺穴一分钟以上  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、可以吃点麻杏止咳片之类宣通肺气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4</a:t>
            </a:r>
            <a:r>
              <a:rPr lang="zh-CN" altLang="en-US" sz="2400" b="1" dirty="0"/>
              <a:t>、黄痰：鲜竹沥、川贝粉或浙贝捣粉冲服</a:t>
            </a:r>
          </a:p>
          <a:p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、白</a:t>
            </a:r>
            <a:r>
              <a:rPr lang="zh-CN" altLang="en-US" sz="2400" b="1" dirty="0"/>
              <a:t>痰：橘红丸、二陈丸</a:t>
            </a:r>
          </a:p>
          <a:p>
            <a:endParaRPr lang="en-US" altLang="zh-CN" sz="2400" b="1" dirty="0" smtClean="0"/>
          </a:p>
          <a:p>
            <a:r>
              <a:rPr lang="zh-CN" altLang="en-US" sz="2400" b="1" dirty="0" smtClean="0">
                <a:solidFill>
                  <a:srgbClr val="0070C0"/>
                </a:solidFill>
              </a:rPr>
              <a:t>鼻塞、鼻子不通气怎么办？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1.</a:t>
            </a:r>
            <a:r>
              <a:rPr lang="zh-CN" altLang="en-US" sz="2400" b="1" dirty="0" smtClean="0"/>
              <a:t>揉按鼻子两旁的迎香穴一分钟以上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2.</a:t>
            </a:r>
            <a:r>
              <a:rPr lang="zh-CN" altLang="en-US" sz="2400" b="1" dirty="0" smtClean="0"/>
              <a:t>肺经、大肠经刮痧、拍打，促进</a:t>
            </a:r>
            <a:r>
              <a:rPr lang="zh-CN" altLang="en-US" sz="2400" b="1" dirty="0"/>
              <a:t>邪气</a:t>
            </a:r>
            <a:r>
              <a:rPr lang="zh-CN" altLang="en-US" sz="2400" b="1" dirty="0" smtClean="0"/>
              <a:t>排出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3.</a:t>
            </a:r>
            <a:r>
              <a:rPr lang="zh-CN" altLang="en-US" sz="2400" b="1" dirty="0" smtClean="0"/>
              <a:t> 大椎穴刮痧、做麦粒灸（网上找视频学习）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4.</a:t>
            </a:r>
            <a:r>
              <a:rPr lang="zh-CN" altLang="en-US" sz="2400" b="1" dirty="0" smtClean="0"/>
              <a:t>根据自己情况选用中成药先把感冒治好</a:t>
            </a:r>
            <a:endParaRPr lang="en-US" altLang="zh-CN" sz="2400" b="1" dirty="0" smtClean="0"/>
          </a:p>
          <a:p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33292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29543"/>
            <a:ext cx="69847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全身无力、不想吃东西怎么办？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、免疫力正在努力奋斗，多休息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、不要乱吃乱喝，喝点薄粥就可</a:t>
            </a:r>
            <a:endParaRPr lang="en-US" altLang="zh-CN" sz="2400" b="1" dirty="0" smtClean="0"/>
          </a:p>
          <a:p>
            <a:endParaRPr lang="en-US" altLang="zh-CN" sz="2400" b="1" dirty="0" smtClean="0"/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便秘怎么办？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1.</a:t>
            </a:r>
            <a:r>
              <a:rPr lang="zh-CN" altLang="en-US" sz="2400" b="1" dirty="0" smtClean="0">
                <a:latin typeface="+mj-ea"/>
                <a:ea typeface="+mj-ea"/>
              </a:rPr>
              <a:t>如果有高烧，请按退烧法处理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2.</a:t>
            </a:r>
            <a:r>
              <a:rPr lang="zh-CN" altLang="en-US" sz="2400" b="1" dirty="0">
                <a:latin typeface="+mj-ea"/>
              </a:rPr>
              <a:t>大肠</a:t>
            </a:r>
            <a:r>
              <a:rPr lang="zh-CN" altLang="en-US" sz="2400" b="1" dirty="0" smtClean="0">
                <a:latin typeface="+mj-ea"/>
              </a:rPr>
              <a:t>经、</a:t>
            </a:r>
            <a:r>
              <a:rPr lang="zh-CN" altLang="en-US" sz="2400" b="1" dirty="0" smtClean="0">
                <a:latin typeface="+mj-ea"/>
                <a:ea typeface="+mj-ea"/>
              </a:rPr>
              <a:t>肺经、胃经刮痧或拍打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sz="2400" b="1" dirty="0" smtClean="0">
                <a:latin typeface="+mj-ea"/>
                <a:ea typeface="+mj-ea"/>
              </a:rPr>
              <a:t>３</a:t>
            </a:r>
            <a:r>
              <a:rPr lang="en-US" altLang="zh-CN" sz="2400" b="1" dirty="0" smtClean="0">
                <a:latin typeface="+mj-ea"/>
                <a:ea typeface="+mj-ea"/>
              </a:rPr>
              <a:t>.</a:t>
            </a:r>
            <a:r>
              <a:rPr lang="zh-CN" altLang="en-US" sz="2400" b="1" dirty="0" smtClean="0">
                <a:latin typeface="+mj-ea"/>
                <a:ea typeface="+mj-ea"/>
              </a:rPr>
              <a:t>按摩支沟穴、照海穴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sz="2400" b="1" dirty="0" smtClean="0">
                <a:latin typeface="+mj-ea"/>
                <a:ea typeface="+mj-ea"/>
              </a:rPr>
              <a:t>４</a:t>
            </a:r>
            <a:r>
              <a:rPr lang="en-US" altLang="zh-CN" sz="2400" b="1" dirty="0" smtClean="0">
                <a:latin typeface="+mj-ea"/>
                <a:ea typeface="+mj-ea"/>
              </a:rPr>
              <a:t>.</a:t>
            </a:r>
            <a:r>
              <a:rPr lang="zh-CN" altLang="en-US" sz="2400" b="1" dirty="0" smtClean="0">
                <a:latin typeface="+mj-ea"/>
                <a:ea typeface="+mj-ea"/>
              </a:rPr>
              <a:t>桑叶泡水喝，有外感服用防风通圣丸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endParaRPr lang="en-US" altLang="zh-CN" sz="2400" b="1" dirty="0"/>
          </a:p>
          <a:p>
            <a:r>
              <a:rPr lang="zh-CN" altLang="en-US" b="1" dirty="0">
                <a:solidFill>
                  <a:srgbClr val="0070C0"/>
                </a:solidFill>
              </a:rPr>
              <a:t>备注：如果能按如上方法操作，都</a:t>
            </a:r>
            <a:r>
              <a:rPr lang="zh-CN" altLang="en-US" b="1" dirty="0" smtClean="0">
                <a:solidFill>
                  <a:srgbClr val="0070C0"/>
                </a:solidFill>
              </a:rPr>
              <a:t>可以缓解症状，每人体质不一样，也可以多试几个方法，找到适合自己的方法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860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29543"/>
            <a:ext cx="60486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月经期感冒怎么办？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、用手法处理，拍打、刮痧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、配合吃小柴胡颗粒</a:t>
            </a:r>
            <a:r>
              <a:rPr lang="en-US" altLang="zh-CN" sz="2400" b="1" dirty="0" smtClean="0"/>
              <a:t>+</a:t>
            </a:r>
            <a:r>
              <a:rPr lang="zh-CN" altLang="en-US" sz="2400" b="1" dirty="0" smtClean="0"/>
              <a:t>荆防颗粒</a:t>
            </a:r>
            <a:endParaRPr lang="en-US" altLang="zh-CN" sz="2400" b="1" dirty="0" smtClean="0"/>
          </a:p>
          <a:p>
            <a:endParaRPr lang="en-US" altLang="zh-CN" sz="2400" b="1" dirty="0" smtClean="0"/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孕妇感冒怎么办？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1.</a:t>
            </a:r>
            <a:r>
              <a:rPr lang="zh-CN" altLang="en-US" sz="2400" b="1" dirty="0" smtClean="0">
                <a:latin typeface="+mj-ea"/>
                <a:ea typeface="+mj-ea"/>
              </a:rPr>
              <a:t>优先用刮痧、拍打等手法处理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2.</a:t>
            </a:r>
            <a:r>
              <a:rPr lang="zh-CN" altLang="en-US" sz="2400" b="1" dirty="0" smtClean="0">
                <a:latin typeface="+mj-ea"/>
                <a:ea typeface="+mj-ea"/>
              </a:rPr>
              <a:t>可以用紫苏</a:t>
            </a:r>
            <a:r>
              <a:rPr lang="en-US" altLang="zh-CN" sz="2400" b="1" dirty="0" smtClean="0">
                <a:latin typeface="+mj-ea"/>
                <a:ea typeface="+mj-ea"/>
              </a:rPr>
              <a:t>10 </a:t>
            </a:r>
            <a:r>
              <a:rPr lang="zh-CN" altLang="en-US" sz="2400" b="1" dirty="0" smtClean="0">
                <a:latin typeface="+mj-ea"/>
                <a:ea typeface="+mj-ea"/>
              </a:rPr>
              <a:t>黄芩</a:t>
            </a:r>
            <a:r>
              <a:rPr lang="en-US" altLang="zh-CN" sz="2400" b="1" dirty="0" smtClean="0">
                <a:latin typeface="+mj-ea"/>
                <a:ea typeface="+mj-ea"/>
              </a:rPr>
              <a:t>5 </a:t>
            </a:r>
            <a:r>
              <a:rPr lang="zh-CN" altLang="en-US" sz="2400" b="1" dirty="0" smtClean="0">
                <a:latin typeface="+mj-ea"/>
                <a:ea typeface="+mj-ea"/>
              </a:rPr>
              <a:t>煮水喝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en-US" altLang="zh-CN" sz="2400" b="1" dirty="0">
                <a:latin typeface="+mj-ea"/>
                <a:ea typeface="+mj-ea"/>
              </a:rPr>
              <a:t> </a:t>
            </a:r>
            <a:r>
              <a:rPr lang="en-US" altLang="zh-CN" sz="2400" b="1" dirty="0" smtClean="0">
                <a:latin typeface="+mj-ea"/>
                <a:ea typeface="+mj-ea"/>
              </a:rPr>
              <a:t> </a:t>
            </a:r>
            <a:r>
              <a:rPr lang="zh-CN" altLang="en-US" sz="2400" b="1" dirty="0" smtClean="0">
                <a:latin typeface="+mj-ea"/>
                <a:ea typeface="+mj-ea"/>
              </a:rPr>
              <a:t>安胎又解表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solidFill>
                  <a:srgbClr val="0070C0"/>
                </a:solidFill>
              </a:rPr>
              <a:t>备注</a:t>
            </a:r>
            <a:r>
              <a:rPr lang="zh-CN" altLang="en-US" b="1" dirty="0">
                <a:solidFill>
                  <a:srgbClr val="0070C0"/>
                </a:solidFill>
              </a:rPr>
              <a:t>：如果能按如上方法操作，都</a:t>
            </a:r>
            <a:r>
              <a:rPr lang="zh-CN" altLang="en-US" b="1" dirty="0" smtClean="0">
                <a:solidFill>
                  <a:srgbClr val="0070C0"/>
                </a:solidFill>
              </a:rPr>
              <a:t>可以缓解症状，每人体质不一样，也可以多试几个方法，找到适合自己的方法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4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29543"/>
            <a:ext cx="77048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拉肚子怎么办？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</a:t>
            </a:r>
            <a:r>
              <a:rPr lang="zh-CN" altLang="en-US" sz="2400" b="1" dirty="0"/>
              <a:t>棉花蘸藿香正气水塞肚脐，可以退烧、</a:t>
            </a:r>
            <a:r>
              <a:rPr lang="zh-CN" altLang="en-US" sz="2400" b="1" dirty="0" smtClean="0"/>
              <a:t>止泻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、可以艾灸大椎、肚脐</a:t>
            </a:r>
            <a:endParaRPr lang="en-US" altLang="zh-CN" sz="2400" b="1" dirty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、喝点藿香正气水</a:t>
            </a:r>
            <a:endParaRPr lang="en-US" altLang="zh-CN" sz="2400" b="1" dirty="0" smtClean="0"/>
          </a:p>
          <a:p>
            <a:endParaRPr lang="en-US" altLang="zh-CN" sz="2400" b="1" dirty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失眠怎么办？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1.</a:t>
            </a:r>
            <a:r>
              <a:rPr lang="zh-CN" altLang="en-US" sz="2400" b="1" dirty="0" smtClean="0">
                <a:latin typeface="+mj-ea"/>
                <a:ea typeface="+mj-ea"/>
              </a:rPr>
              <a:t>用刮痧、拍打等手法处理退烧，烧退了就可以睡着了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en-US" altLang="zh-CN" sz="2400" b="1" dirty="0" smtClean="0"/>
              <a:t>2.</a:t>
            </a:r>
            <a:r>
              <a:rPr lang="zh-CN" altLang="en-US" sz="2400" b="1" dirty="0" smtClean="0"/>
              <a:t>吴茱萸</a:t>
            </a:r>
            <a:r>
              <a:rPr lang="zh-CN" altLang="en-US" sz="2400" b="1" dirty="0"/>
              <a:t>打粉加白醋搓成丸敷在脚底板涌泉</a:t>
            </a:r>
            <a:r>
              <a:rPr lang="zh-CN" altLang="en-US" sz="2400" b="1" dirty="0" smtClean="0"/>
              <a:t>穴</a:t>
            </a:r>
            <a:endParaRPr lang="en-US" altLang="zh-CN" sz="2400" b="1" dirty="0" smtClean="0"/>
          </a:p>
          <a:p>
            <a:r>
              <a:rPr lang="en-US" altLang="zh-CN" sz="2400" b="1" dirty="0">
                <a:latin typeface="+mj-ea"/>
              </a:rPr>
              <a:t>3.</a:t>
            </a:r>
            <a:r>
              <a:rPr lang="zh-CN" altLang="en-US" sz="2400" b="1" dirty="0">
                <a:latin typeface="+mj-ea"/>
              </a:rPr>
              <a:t>如果平时就容易失眠的，烧退后可以服用黄连阿胶汤</a:t>
            </a:r>
            <a:endParaRPr lang="en-US" altLang="zh-CN" sz="2400" b="1" dirty="0">
              <a:latin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4.</a:t>
            </a:r>
            <a:r>
              <a:rPr lang="zh-CN" altLang="en-US" sz="2400" b="1" dirty="0" smtClean="0">
                <a:latin typeface="+mj-ea"/>
                <a:ea typeface="+mj-ea"/>
              </a:rPr>
              <a:t>安心打坐、困了再睡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solidFill>
                  <a:srgbClr val="0070C0"/>
                </a:solidFill>
              </a:rPr>
              <a:t>备注</a:t>
            </a:r>
            <a:r>
              <a:rPr lang="zh-CN" altLang="en-US" b="1" dirty="0">
                <a:solidFill>
                  <a:srgbClr val="0070C0"/>
                </a:solidFill>
              </a:rPr>
              <a:t>：如果能按如上方法操作，都</a:t>
            </a:r>
            <a:r>
              <a:rPr lang="zh-CN" altLang="en-US" b="1" dirty="0" smtClean="0">
                <a:solidFill>
                  <a:srgbClr val="0070C0"/>
                </a:solidFill>
              </a:rPr>
              <a:t>可以缓解症状，每人体质不一样，也可以多试几个方法，找到适合自己的方法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040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29543"/>
            <a:ext cx="77048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腰疼、腿疼怎么办？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、用生姜、艾叶、花椒煮水泡脚出微汗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、用姜片、艾草精油擦大椎或疼痛的部位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、肺经刮痧、拍打</a:t>
            </a:r>
            <a:endParaRPr lang="en-US" altLang="zh-CN" sz="2400" b="1" dirty="0" smtClean="0"/>
          </a:p>
          <a:p>
            <a:endParaRPr lang="en-US" altLang="zh-CN" sz="2400" b="1" dirty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平常气虚、感冒后心跳加快、心慌、头晕、无力怎么办？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marL="457200" indent="-457200">
              <a:buAutoNum type="arabicPeriod"/>
            </a:pPr>
            <a:r>
              <a:rPr lang="zh-CN" altLang="en-US" sz="2400" b="1" dirty="0" smtClean="0">
                <a:latin typeface="+mj-ea"/>
                <a:ea typeface="+mj-ea"/>
              </a:rPr>
              <a:t>虚人感冒可以用参苏丸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 marL="457200" indent="-457200">
              <a:buAutoNum type="arabicPeriod"/>
            </a:pPr>
            <a:r>
              <a:rPr lang="zh-CN" altLang="en-US" sz="2400" b="1" dirty="0">
                <a:latin typeface="+mj-ea"/>
                <a:ea typeface="+mj-ea"/>
              </a:rPr>
              <a:t>炙</a:t>
            </a:r>
            <a:r>
              <a:rPr lang="zh-CN" altLang="en-US" sz="2400" b="1" dirty="0" smtClean="0">
                <a:latin typeface="+mj-ea"/>
                <a:ea typeface="+mj-ea"/>
              </a:rPr>
              <a:t>甘草</a:t>
            </a:r>
            <a:r>
              <a:rPr lang="en-US" altLang="zh-CN" sz="2400" b="1" dirty="0" smtClean="0">
                <a:latin typeface="+mj-ea"/>
                <a:ea typeface="+mj-ea"/>
              </a:rPr>
              <a:t>10 </a:t>
            </a:r>
            <a:r>
              <a:rPr lang="zh-CN" altLang="en-US" sz="2400" b="1" dirty="0" smtClean="0">
                <a:latin typeface="+mj-ea"/>
                <a:ea typeface="+mj-ea"/>
              </a:rPr>
              <a:t>苏叶</a:t>
            </a:r>
            <a:r>
              <a:rPr lang="en-US" altLang="zh-CN" sz="2400" b="1" dirty="0" smtClean="0">
                <a:latin typeface="+mj-ea"/>
                <a:ea typeface="+mj-ea"/>
              </a:rPr>
              <a:t>10 </a:t>
            </a:r>
            <a:r>
              <a:rPr lang="zh-CN" altLang="en-US" sz="2400" b="1" dirty="0" smtClean="0">
                <a:latin typeface="+mj-ea"/>
                <a:ea typeface="+mj-ea"/>
              </a:rPr>
              <a:t>煮水喝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 marL="457200" indent="-457200">
              <a:buAutoNum type="arabicPeriod"/>
            </a:pPr>
            <a:r>
              <a:rPr lang="zh-CN" altLang="en-US" sz="2400" b="1" dirty="0">
                <a:latin typeface="+mj-ea"/>
                <a:ea typeface="+mj-ea"/>
              </a:rPr>
              <a:t>适当</a:t>
            </a:r>
            <a:r>
              <a:rPr lang="zh-CN" altLang="en-US" sz="2400" b="1" dirty="0" smtClean="0">
                <a:latin typeface="+mj-ea"/>
                <a:ea typeface="+mj-ea"/>
              </a:rPr>
              <a:t>艾灸大椎穴 时间不要太长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 marL="457200" indent="-457200">
              <a:buFontTx/>
              <a:buAutoNum type="arabicPeriod"/>
            </a:pPr>
            <a:r>
              <a:rPr lang="zh-CN" altLang="en-US" sz="2400" b="1" dirty="0" smtClean="0">
                <a:latin typeface="+mj-ea"/>
                <a:ea typeface="+mj-ea"/>
              </a:rPr>
              <a:t>泡脚、刺血手法谨慎选用，</a:t>
            </a:r>
            <a:r>
              <a:rPr lang="zh-CN" altLang="en-US" sz="2400" b="1" dirty="0" smtClean="0">
                <a:latin typeface="+mj-ea"/>
              </a:rPr>
              <a:t>尽量</a:t>
            </a:r>
            <a:r>
              <a:rPr lang="zh-CN" altLang="en-US" sz="2400" b="1" dirty="0">
                <a:latin typeface="+mj-ea"/>
              </a:rPr>
              <a:t>多休息</a:t>
            </a:r>
            <a:endParaRPr lang="en-US" altLang="zh-CN" sz="2400" b="1" dirty="0">
              <a:latin typeface="+mj-ea"/>
            </a:endParaRPr>
          </a:p>
          <a:p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solidFill>
                  <a:srgbClr val="0070C0"/>
                </a:solidFill>
              </a:rPr>
              <a:t>备注</a:t>
            </a:r>
            <a:r>
              <a:rPr lang="zh-CN" altLang="en-US" b="1" dirty="0">
                <a:solidFill>
                  <a:srgbClr val="0070C0"/>
                </a:solidFill>
              </a:rPr>
              <a:t>：如果能按如上方法操作，都</a:t>
            </a:r>
            <a:r>
              <a:rPr lang="zh-CN" altLang="en-US" b="1" dirty="0" smtClean="0">
                <a:solidFill>
                  <a:srgbClr val="0070C0"/>
                </a:solidFill>
              </a:rPr>
              <a:t>可以缓解症状，每人体质不一样，也可以多试几个方法，找到适合自己的方法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94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95486"/>
            <a:ext cx="770485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感冒血压高怎么办？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、曲池、尺泽、耳尖刺血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、肺经刮痧、拍打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、吴茱萸打粉加白醋搓成丸敷在脚底板涌泉穴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、适当吃降压药</a:t>
            </a:r>
            <a:endParaRPr lang="en-US" altLang="zh-CN" sz="2400" b="1" dirty="0" smtClean="0"/>
          </a:p>
          <a:p>
            <a:endParaRPr lang="en-US" altLang="zh-CN" sz="2400" b="1" dirty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感冒后身上痒、出湿疹怎么办？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zh-CN" sz="2400" b="1" dirty="0"/>
              <a:t>1</a:t>
            </a:r>
            <a:r>
              <a:rPr lang="zh-CN" altLang="en-US" sz="2400" b="1" dirty="0"/>
              <a:t>、曲池、尺泽</a:t>
            </a:r>
            <a:r>
              <a:rPr lang="zh-CN" altLang="en-US" sz="2400" b="1" dirty="0" smtClean="0"/>
              <a:t>、刺血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、肺经刮痧、拍打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、花椒、艾叶、生姜煮水泡脚排除湿气</a:t>
            </a:r>
            <a:endParaRPr lang="en-US" altLang="zh-CN" sz="2400" b="1" dirty="0"/>
          </a:p>
          <a:p>
            <a:endParaRPr lang="en-US" altLang="zh-CN" sz="2400" b="1" dirty="0" smtClean="0">
              <a:latin typeface="+mj-ea"/>
              <a:ea typeface="+mj-ea"/>
            </a:endParaRPr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474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95486"/>
            <a:ext cx="77048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吃了感冒药汗出不止怎么办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、炙甘草、人参、炮附子各</a:t>
            </a:r>
            <a:r>
              <a:rPr lang="en-US" altLang="zh-CN" sz="2400" b="1" dirty="0" smtClean="0"/>
              <a:t>10</a:t>
            </a:r>
            <a:r>
              <a:rPr lang="zh-CN" altLang="en-US" sz="2400" b="1" dirty="0" smtClean="0"/>
              <a:t>克  加水煮一个小时</a:t>
            </a:r>
            <a:endParaRPr lang="en-US" altLang="zh-CN" sz="2400" b="1" dirty="0" smtClean="0"/>
          </a:p>
          <a:p>
            <a:r>
              <a:rPr lang="zh-CN" altLang="en-US" sz="2400" b="1" dirty="0" smtClean="0">
                <a:latin typeface="+mj-ea"/>
                <a:ea typeface="+mj-ea"/>
              </a:rPr>
              <a:t>小口频服，多观察，汗止住了就不喝了</a:t>
            </a:r>
            <a:endParaRPr lang="en-US" altLang="zh-CN" sz="2400" b="1" dirty="0">
              <a:latin typeface="+mj-ea"/>
              <a:ea typeface="+mj-ea"/>
            </a:endParaRPr>
          </a:p>
          <a:p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感冒正好来大姨妈，血流不止怎么办</a:t>
            </a:r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zh-CN" sz="2400" b="1" dirty="0"/>
              <a:t>1</a:t>
            </a:r>
            <a:r>
              <a:rPr lang="zh-CN" altLang="en-US" sz="2400" b="1" dirty="0" smtClean="0"/>
              <a:t>、用艾条艾灸足大拇指隐白穴</a:t>
            </a:r>
            <a:endParaRPr lang="en-US" altLang="zh-CN" sz="2400" b="1" dirty="0" smtClean="0"/>
          </a:p>
          <a:p>
            <a:r>
              <a:rPr lang="en-US" altLang="zh-CN" sz="2400" b="1" dirty="0" smtClean="0">
                <a:latin typeface="+mj-ea"/>
                <a:ea typeface="+mj-ea"/>
              </a:rPr>
              <a:t>2</a:t>
            </a:r>
            <a:r>
              <a:rPr lang="zh-CN" altLang="en-US" sz="2400" b="1" dirty="0" smtClean="0">
                <a:latin typeface="+mj-ea"/>
                <a:ea typeface="+mj-ea"/>
              </a:rPr>
              <a:t>、用藕节碳煮水喝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+mj-ea"/>
                <a:ea typeface="+mj-ea"/>
              </a:rPr>
              <a:t>感冒以及恢复期间的饮食注意？</a:t>
            </a:r>
            <a:endParaRPr lang="en-US" altLang="zh-CN" sz="24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1</a:t>
            </a:r>
            <a:r>
              <a:rPr lang="zh-CN" altLang="en-US" sz="2400" b="1" dirty="0" smtClean="0">
                <a:latin typeface="+mj-ea"/>
                <a:ea typeface="+mj-ea"/>
              </a:rPr>
              <a:t>、喝粥，小米粥红薯粥最好，养脾胃，利五脏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2</a:t>
            </a:r>
            <a:r>
              <a:rPr lang="zh-CN" altLang="en-US" sz="2400" b="1" dirty="0" smtClean="0">
                <a:latin typeface="+mj-ea"/>
                <a:ea typeface="+mj-ea"/>
              </a:rPr>
              <a:t>、尽量不吃辛辣、生冷、油腻、五辛、腥臭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en-US" altLang="zh-CN" sz="2400" b="1" dirty="0" smtClean="0">
                <a:latin typeface="+mj-ea"/>
                <a:ea typeface="+mj-ea"/>
              </a:rPr>
              <a:t>3</a:t>
            </a:r>
            <a:r>
              <a:rPr lang="zh-CN" altLang="en-US" sz="2400" b="1" dirty="0" smtClean="0">
                <a:latin typeface="+mj-ea"/>
                <a:ea typeface="+mj-ea"/>
              </a:rPr>
              <a:t>、禁暴饮暴食，以防食复</a:t>
            </a:r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34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29543"/>
            <a:ext cx="770485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鼻腔有血、痰中带血，甚至咳血、流鼻血怎么办？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、内热过重，推荐少商、商阳、尺泽刺血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、肺经、胃经刮痧、</a:t>
            </a:r>
            <a:r>
              <a:rPr lang="zh-CN" altLang="en-US" sz="2400" b="1" dirty="0" smtClean="0"/>
              <a:t>拍打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、可以选用银翘片、蒲地蓝等清热解毒类中成药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、禁用</a:t>
            </a:r>
            <a:r>
              <a:rPr lang="zh-CN" altLang="en-US" sz="2400" b="1" dirty="0" smtClean="0"/>
              <a:t>姜和</a:t>
            </a:r>
            <a:r>
              <a:rPr lang="zh-CN" altLang="en-US" sz="2400" b="1" dirty="0" smtClean="0"/>
              <a:t>艾灸、红豆包等加热法</a:t>
            </a:r>
            <a:endParaRPr lang="en-US" altLang="zh-CN" sz="2400" b="1" dirty="0" smtClean="0"/>
          </a:p>
          <a:p>
            <a:endParaRPr lang="en-US" altLang="zh-CN" sz="2400" b="1" dirty="0"/>
          </a:p>
          <a:p>
            <a:r>
              <a:rPr lang="zh-CN" altLang="en-US" sz="2400" b="1" dirty="0" smtClean="0">
                <a:solidFill>
                  <a:srgbClr val="0070C0"/>
                </a:solidFill>
              </a:rPr>
              <a:t>退烧后要怎么保养？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、多休息，好好睡觉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、少吃点，喝点薄粥，不要多吃，禁辛辣油腻生冷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、完全康复之前不要洗澡、洗头、理发、过量运动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、不要吹风、受寒及过度治疗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、刚退烧，身体机能比较差，若再次感冒，身体更受损</a:t>
            </a:r>
            <a:endParaRPr lang="en-US" altLang="zh-CN" sz="2400" b="1" dirty="0" smtClean="0"/>
          </a:p>
          <a:p>
            <a:endParaRPr lang="en-US" altLang="zh-CN" sz="2400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390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23478"/>
            <a:ext cx="878497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/>
              <a:t>新冠发展的四个阶段：</a:t>
            </a:r>
            <a:endParaRPr lang="en-US" altLang="zh-CN" sz="3600" b="1" dirty="0" smtClean="0"/>
          </a:p>
          <a:p>
            <a:r>
              <a:rPr lang="en-US" altLang="zh-CN" sz="3200" b="1" dirty="0" smtClean="0">
                <a:solidFill>
                  <a:srgbClr val="0070C0"/>
                </a:solidFill>
              </a:rPr>
              <a:t>1</a:t>
            </a:r>
            <a:r>
              <a:rPr lang="en-US" altLang="zh-CN" sz="3200" b="1" dirty="0" smtClean="0">
                <a:solidFill>
                  <a:srgbClr val="0070C0"/>
                </a:solidFill>
              </a:rPr>
              <a:t>.</a:t>
            </a:r>
            <a:r>
              <a:rPr lang="zh-CN" altLang="en-US" sz="3200" b="1" dirty="0">
                <a:solidFill>
                  <a:srgbClr val="0070C0"/>
                </a:solidFill>
              </a:rPr>
              <a:t>第一个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阶段：</a:t>
            </a:r>
            <a:r>
              <a:rPr lang="zh-CN" altLang="en-US" sz="3200" b="1" dirty="0" smtClean="0"/>
              <a:t>刚刚</a:t>
            </a:r>
            <a:r>
              <a:rPr lang="zh-CN" altLang="en-US" sz="3200" b="1" dirty="0"/>
              <a:t>发烧</a:t>
            </a:r>
            <a:r>
              <a:rPr lang="zh-CN" altLang="en-US" sz="3200" b="1" dirty="0" smtClean="0"/>
              <a:t>，或者喉痛有一点痛，流清鼻涕。</a:t>
            </a:r>
            <a:endParaRPr lang="en-US" altLang="zh-CN" sz="3200" b="1" dirty="0" smtClean="0"/>
          </a:p>
          <a:p>
            <a:r>
              <a:rPr lang="zh-CN" altLang="en-US" sz="3200" b="1" dirty="0" smtClean="0"/>
              <a:t>病毒</a:t>
            </a:r>
            <a:r>
              <a:rPr lang="zh-CN" altLang="en-US" sz="3200" b="1" dirty="0"/>
              <a:t>在人体表相争，</a:t>
            </a:r>
            <a:r>
              <a:rPr lang="zh-CN" altLang="en-US" sz="3200" b="1" dirty="0">
                <a:solidFill>
                  <a:srgbClr val="0070C0"/>
                </a:solidFill>
              </a:rPr>
              <a:t>这个阶段要做的就是发汗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，吃点中成药（荆防颗粒</a:t>
            </a:r>
            <a:r>
              <a:rPr lang="en-US" altLang="zh-CN" sz="3200" b="1" dirty="0" smtClean="0">
                <a:solidFill>
                  <a:srgbClr val="0070C0"/>
                </a:solidFill>
              </a:rPr>
              <a:t>+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麻杏止咳片之类，喉咙痛用银翘片</a:t>
            </a:r>
            <a:r>
              <a:rPr lang="en-US" altLang="zh-CN" sz="3200" b="1" dirty="0" smtClean="0">
                <a:solidFill>
                  <a:srgbClr val="0070C0"/>
                </a:solidFill>
              </a:rPr>
              <a:t>+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玄麦甘桔颗粒）、泡脚、刮痧发汗都行，要</a:t>
            </a:r>
            <a:r>
              <a:rPr lang="zh-CN" altLang="en-US" sz="3200" b="1" dirty="0">
                <a:solidFill>
                  <a:srgbClr val="0070C0"/>
                </a:solidFill>
              </a:rPr>
              <a:t>保证自己的体表畅通的。</a:t>
            </a:r>
            <a:r>
              <a:rPr lang="zh-CN" altLang="en-US" sz="3200" b="1" dirty="0"/>
              <a:t>这个阶段非常重要，如果你能做得好</a:t>
            </a:r>
            <a:r>
              <a:rPr lang="zh-CN" altLang="en-US" sz="3200" b="1" dirty="0" smtClean="0"/>
              <a:t>，就</a:t>
            </a:r>
            <a:r>
              <a:rPr lang="zh-CN" altLang="en-US" sz="3200" b="1" dirty="0"/>
              <a:t>可以越过</a:t>
            </a:r>
            <a:r>
              <a:rPr lang="zh-CN" altLang="en-US" sz="3200" b="1" dirty="0" smtClean="0"/>
              <a:t>中间漫长的痛苦时期</a:t>
            </a:r>
            <a:r>
              <a:rPr lang="zh-CN" altLang="en-US" sz="3200" b="1" dirty="0" smtClean="0"/>
              <a:t>。</a:t>
            </a:r>
            <a:endParaRPr lang="en-US" altLang="zh-CN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8771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68689"/>
            <a:ext cx="878497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</a:rPr>
              <a:t>2.</a:t>
            </a:r>
            <a:r>
              <a:rPr lang="zh-CN" altLang="en-US" sz="3200" b="1" dirty="0">
                <a:solidFill>
                  <a:srgbClr val="0070C0"/>
                </a:solidFill>
              </a:rPr>
              <a:t>第二个阶段，相持阶段，</a:t>
            </a:r>
            <a:r>
              <a:rPr lang="zh-CN" altLang="en-US" sz="3200" b="1" dirty="0"/>
              <a:t>最典型代表就是嗓子有问题了，主要是嗓子疼，这代表病邪已攻入体内，在体内化热并感染上，呼吸道整个系统，典型症状就是高热手脚心热呼出的气也是热的，嗓子疼，嗓子肿，像刀剌的一样</a:t>
            </a:r>
            <a:r>
              <a:rPr lang="zh-CN" altLang="en-US" sz="3200" b="1" dirty="0" smtClean="0"/>
              <a:t>，</a:t>
            </a:r>
            <a:r>
              <a:rPr lang="zh-CN" altLang="en-US" sz="3200" b="1" dirty="0" smtClean="0"/>
              <a:t>这个</a:t>
            </a:r>
            <a:r>
              <a:rPr lang="zh-CN" altLang="en-US" sz="3200" b="1" dirty="0" smtClean="0"/>
              <a:t>阶段吃什么药？其实也只是</a:t>
            </a:r>
            <a:r>
              <a:rPr lang="zh-CN" altLang="en-US" sz="3200" b="1" dirty="0" smtClean="0"/>
              <a:t>安慰。</a:t>
            </a:r>
            <a:endParaRPr lang="en-US" altLang="zh-CN" sz="3200" b="1" dirty="0" smtClean="0"/>
          </a:p>
          <a:p>
            <a:r>
              <a:rPr lang="zh-CN" altLang="en-US" sz="3200" b="1" dirty="0" smtClean="0"/>
              <a:t>这个</a:t>
            </a:r>
            <a:r>
              <a:rPr lang="zh-CN" altLang="en-US" sz="3200" b="1" dirty="0" smtClean="0"/>
              <a:t>病很厉害，它会在你平时的病灶点发作最明显，这个时候全身的免疫系统就都开始工作了，和病毒抗争。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高烧、疼痛严重的可以用刺血、刮痧来辅助排毒。</a:t>
            </a:r>
            <a:endParaRPr lang="en-US" altLang="zh-CN" sz="3200" b="1" dirty="0" smtClean="0">
              <a:solidFill>
                <a:srgbClr val="0070C0"/>
              </a:solidFill>
            </a:endParaRPr>
          </a:p>
          <a:p>
            <a:endParaRPr lang="en-US" altLang="zh-CN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7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95486"/>
            <a:ext cx="87849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70C0"/>
                </a:solidFill>
              </a:rPr>
              <a:t>3</a:t>
            </a:r>
            <a:r>
              <a:rPr lang="en-US" altLang="zh-CN" sz="3200" b="1" dirty="0" smtClean="0">
                <a:solidFill>
                  <a:srgbClr val="0070C0"/>
                </a:solidFill>
              </a:rPr>
              <a:t>.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第三个阶段反攻，</a:t>
            </a:r>
            <a:r>
              <a:rPr lang="zh-CN" altLang="en-US" sz="3200" b="1" dirty="0" smtClean="0"/>
              <a:t>发热但温度不高了，咳嗽减轻，并开始有痰，热已经透发出来，这个阶段可以用一点透发的药物，不用也</a:t>
            </a:r>
            <a:r>
              <a:rPr lang="zh-CN" altLang="en-US" sz="3200" b="1" dirty="0" smtClean="0"/>
              <a:t>行。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黄痰可以用鲜</a:t>
            </a:r>
            <a:r>
              <a:rPr lang="zh-CN" altLang="en-US" sz="3200" b="1" dirty="0">
                <a:solidFill>
                  <a:srgbClr val="0070C0"/>
                </a:solidFill>
              </a:rPr>
              <a:t>竹沥、川贝粉或浙贝捣粉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冲服，白痰用橘红</a:t>
            </a:r>
            <a:r>
              <a:rPr lang="zh-CN" altLang="en-US" sz="3200" b="1" dirty="0">
                <a:solidFill>
                  <a:srgbClr val="0070C0"/>
                </a:solidFill>
              </a:rPr>
              <a:t>丸、二陈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丸。</a:t>
            </a:r>
            <a:endParaRPr lang="zh-CN" altLang="en-US" sz="3200" b="1" dirty="0">
              <a:solidFill>
                <a:srgbClr val="0070C0"/>
              </a:solidFill>
            </a:endParaRPr>
          </a:p>
          <a:p>
            <a:r>
              <a:rPr lang="en-US" altLang="zh-CN" sz="3200" b="1" dirty="0" smtClean="0">
                <a:solidFill>
                  <a:srgbClr val="0070C0"/>
                </a:solidFill>
              </a:rPr>
              <a:t>4</a:t>
            </a:r>
            <a:r>
              <a:rPr lang="en-US" altLang="zh-CN" sz="3200" b="1" dirty="0" smtClean="0">
                <a:solidFill>
                  <a:srgbClr val="0070C0"/>
                </a:solidFill>
              </a:rPr>
              <a:t>.</a:t>
            </a:r>
            <a:r>
              <a:rPr lang="zh-CN" altLang="en-US" sz="3200" b="1" dirty="0" smtClean="0">
                <a:solidFill>
                  <a:srgbClr val="0070C0"/>
                </a:solidFill>
              </a:rPr>
              <a:t>最后是恢复期，</a:t>
            </a:r>
            <a:r>
              <a:rPr lang="zh-CN" altLang="en-US" sz="3200" b="1" dirty="0" smtClean="0"/>
              <a:t>就是高热头疼嗓子疼咳嗽都消失，但是身体虚弱无力，动辄喘息</a:t>
            </a:r>
            <a:r>
              <a:rPr lang="zh-CN" altLang="en-US" sz="3200" b="1" dirty="0" smtClean="0"/>
              <a:t>，咳嗽等外感症状完全消失后，可以考虑</a:t>
            </a:r>
            <a:r>
              <a:rPr lang="zh-CN" altLang="en-US" sz="3200" b="1" dirty="0" smtClean="0"/>
              <a:t>用西洋参泡水喝</a:t>
            </a:r>
            <a:r>
              <a:rPr lang="zh-CN" altLang="en-US" sz="3200" b="1" dirty="0" smtClean="0"/>
              <a:t>，不吃也可以，好好休息，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切记完全康复前不要洗澡。</a:t>
            </a:r>
            <a:endParaRPr lang="en-US" altLang="zh-CN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699542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/>
              <a:t>一、免疫力的根本：提高自身正能量</a:t>
            </a:r>
            <a:r>
              <a:rPr lang="en-US" altLang="zh-CN" sz="3600" b="1" dirty="0" smtClean="0"/>
              <a:t>—</a:t>
            </a:r>
            <a:r>
              <a:rPr lang="zh-CN" altLang="en-US" sz="3600" b="1" dirty="0"/>
              <a:t>修习慈悲</a:t>
            </a:r>
            <a:r>
              <a:rPr lang="zh-CN" altLang="en-US" sz="3600" b="1" dirty="0" smtClean="0"/>
              <a:t>心</a:t>
            </a:r>
            <a:endParaRPr lang="en-US" altLang="zh-CN" sz="3600" b="1" dirty="0" smtClean="0"/>
          </a:p>
          <a:p>
            <a:r>
              <a:rPr lang="zh-CN" altLang="en-US" sz="3600" b="1" dirty="0" smtClean="0"/>
              <a:t>二、应急措施：刮痧、艾灸、刺血</a:t>
            </a:r>
            <a:endParaRPr lang="en-US" altLang="zh-CN" sz="3600" b="1" dirty="0" smtClean="0"/>
          </a:p>
          <a:p>
            <a:r>
              <a:rPr lang="zh-CN" altLang="en-US" sz="3600" b="1" dirty="0"/>
              <a:t>及中成药选用</a:t>
            </a:r>
            <a:endParaRPr lang="en-US" altLang="zh-CN" sz="3600" b="1" dirty="0"/>
          </a:p>
          <a:p>
            <a:r>
              <a:rPr lang="zh-CN" altLang="en-US" sz="3600" b="1" dirty="0" smtClean="0"/>
              <a:t>三、防疫名方介绍</a:t>
            </a:r>
            <a:endParaRPr lang="en-US" altLang="zh-CN" sz="3600" b="1" dirty="0" smtClean="0"/>
          </a:p>
          <a:p>
            <a:r>
              <a:rPr lang="zh-CN" altLang="en-US" sz="3600" b="1" dirty="0" smtClean="0"/>
              <a:t>四、宝瓶气</a:t>
            </a:r>
            <a:r>
              <a:rPr lang="en-US" altLang="zh-CN" sz="3600" b="1" dirty="0" smtClean="0"/>
              <a:t>--</a:t>
            </a:r>
            <a:r>
              <a:rPr lang="zh-CN" altLang="en-US" sz="3600" b="1" dirty="0" smtClean="0"/>
              <a:t>提升肺气最好的方法</a:t>
            </a:r>
            <a:endParaRPr lang="en-US" altLang="zh-CN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11229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平时预防：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395536" y="1059582"/>
            <a:ext cx="8291264" cy="3535844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“恬淡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虚无，真气从之，精神内守，病安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从来”，首先要心安勿焦虑，多修习慈悲心，提升正能量；</a:t>
            </a:r>
            <a:endParaRPr lang="en-US" altLang="zh-CN" sz="31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多揉按脊柱两侧，可轻轻刮痧，不要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让脊柱两侧的筋肉太过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僵硬，太阳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脉某腧穴受阻，即同脏腑气血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受阻，通道受阻，邪气易入；</a:t>
            </a:r>
            <a:endParaRPr lang="en-US" altLang="zh-CN" sz="31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不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熬夜、休息好，保证充足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睡眠；</a:t>
            </a:r>
            <a:endParaRPr lang="en-US" altLang="zh-CN" sz="31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饮食清淡，少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吃或不吃生冷包括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水果及辛辣油腻，最好能素食；</a:t>
            </a:r>
            <a:endParaRPr lang="en-US" altLang="zh-CN" sz="31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适量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锻炼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，练动功、太极、晒太阳；</a:t>
            </a:r>
            <a:endParaRPr lang="en-US" altLang="zh-CN" sz="31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静坐：宝瓶气、拙火定；</a:t>
            </a:r>
            <a:endParaRPr lang="en-US" altLang="zh-CN" sz="31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没症状不建议吃药，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尤其是抗生素类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的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。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如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必须服药，需问诊</a:t>
            </a:r>
            <a:r>
              <a:rPr lang="zh-CN" alt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清楚，由</a:t>
            </a:r>
            <a:r>
              <a:rPr lang="zh-C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医生指导服药</a:t>
            </a:r>
            <a:endParaRPr lang="en-US" altLang="zh-CN" sz="3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altLang="zh-CN" sz="27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85" y="51435"/>
            <a:ext cx="3004820" cy="5077460"/>
          </a:xfrm>
        </p:spPr>
      </p:pic>
      <p:sp>
        <p:nvSpPr>
          <p:cNvPr id="2" name="TextBox 1"/>
          <p:cNvSpPr txBox="1"/>
          <p:nvPr/>
        </p:nvSpPr>
        <p:spPr>
          <a:xfrm>
            <a:off x="5004048" y="699542"/>
            <a:ext cx="29523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有效预防方法：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揉按背部</a:t>
            </a:r>
            <a:endParaRPr lang="en-US" altLang="zh-CN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或</a:t>
            </a:r>
            <a:r>
              <a:rPr lang="zh-CN" altLang="en-US" sz="3200" b="1" dirty="0">
                <a:solidFill>
                  <a:schemeClr val="accent3">
                    <a:lumMod val="50000"/>
                  </a:schemeClr>
                </a:solidFill>
              </a:rPr>
              <a:t>轻刮痧 </a:t>
            </a:r>
            <a:endParaRPr lang="en-US" altLang="zh-CN" sz="32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3200" b="1" dirty="0">
                <a:solidFill>
                  <a:schemeClr val="accent3">
                    <a:lumMod val="50000"/>
                  </a:schemeClr>
                </a:solidFill>
              </a:rPr>
              <a:t>务必使太阳经脉</a:t>
            </a:r>
            <a:endParaRPr lang="en-US" altLang="zh-CN" sz="32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3200" b="1" dirty="0">
                <a:solidFill>
                  <a:schemeClr val="accent3">
                    <a:lumMod val="50000"/>
                  </a:schemeClr>
                </a:solidFill>
              </a:rPr>
              <a:t>筋肉疏通柔软</a:t>
            </a:r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50" y="51435"/>
            <a:ext cx="2623820" cy="51212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0" y="1563638"/>
            <a:ext cx="2430474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足太阳膀胱经 </a:t>
            </a:r>
            <a:endParaRPr lang="en-US" altLang="zh-CN" sz="28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位于脊柱两侧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 smtClean="0">
                <a:solidFill>
                  <a:schemeClr val="accent3">
                    <a:lumMod val="50000"/>
                  </a:schemeClr>
                </a:solidFill>
              </a:rPr>
              <a:t>艾灸法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700" b="1" dirty="0">
                <a:solidFill>
                  <a:schemeClr val="accent3">
                    <a:lumMod val="50000"/>
                  </a:schemeClr>
                </a:solidFill>
              </a:rPr>
              <a:t>既可以预防也可以</a:t>
            </a:r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治疗</a:t>
            </a:r>
            <a:endParaRPr lang="en-US" altLang="zh-CN" sz="27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治疗：如果</a:t>
            </a:r>
            <a:r>
              <a:rPr lang="zh-CN" altLang="en-US" sz="2700" b="1" dirty="0">
                <a:solidFill>
                  <a:schemeClr val="accent3">
                    <a:lumMod val="50000"/>
                  </a:schemeClr>
                </a:solidFill>
              </a:rPr>
              <a:t>有怕冷发热，可先艾灸大</a:t>
            </a:r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椎</a:t>
            </a:r>
            <a:endParaRPr lang="en-US" altLang="zh-CN" sz="27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预防：肚脐</a:t>
            </a:r>
            <a:r>
              <a:rPr lang="zh-CN" altLang="en-US" sz="2700" b="1" dirty="0">
                <a:solidFill>
                  <a:schemeClr val="accent3">
                    <a:lumMod val="50000"/>
                  </a:schemeClr>
                </a:solidFill>
              </a:rPr>
              <a:t>和脖子后面大椎穴周围，摸一下肚脐凉灸肚脐，大椎凉灸大椎</a:t>
            </a:r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endParaRPr lang="en-US" altLang="zh-CN" sz="27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平时</a:t>
            </a:r>
            <a:r>
              <a:rPr lang="zh-CN" altLang="en-US" sz="2700" b="1" dirty="0">
                <a:solidFill>
                  <a:schemeClr val="accent3">
                    <a:lumMod val="50000"/>
                  </a:schemeClr>
                </a:solidFill>
              </a:rPr>
              <a:t>可艾灸肚脐（神阙），脐下三寸关元，膝下三寸足三 里，以增强正气</a:t>
            </a:r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06" y="195520"/>
            <a:ext cx="3303463" cy="4625700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43" y="195519"/>
            <a:ext cx="3348958" cy="46116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注意事项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3">
                    <a:lumMod val="50000"/>
                  </a:schemeClr>
                </a:solidFill>
              </a:rPr>
              <a:t>禁灸：内热重、血虚有热、喉咙干痛禁</a:t>
            </a:r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灸</a:t>
            </a:r>
            <a:endParaRPr lang="en-US" altLang="zh-CN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不要灸时间过长 </a:t>
            </a:r>
            <a:r>
              <a:rPr lang="en-US" altLang="zh-CN" b="1" dirty="0" smtClean="0">
                <a:solidFill>
                  <a:schemeClr val="accent3">
                    <a:lumMod val="50000"/>
                  </a:schemeClr>
                </a:solidFill>
              </a:rPr>
              <a:t>10-20</a:t>
            </a:r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分钟为宜 </a:t>
            </a:r>
            <a:endParaRPr lang="en-US" altLang="zh-CN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灸完喝一些热水  </a:t>
            </a:r>
            <a:endParaRPr lang="en-US" altLang="zh-CN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劳累 饥饿  过饱 过虚不灸</a:t>
            </a:r>
            <a:endParaRPr lang="en-US" altLang="zh-CN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个小时内不要吹风 、碰冷水</a:t>
            </a:r>
            <a:endParaRPr lang="en-US" altLang="zh-CN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熏房间：平时</a:t>
            </a:r>
            <a:r>
              <a:rPr lang="zh-CN" altLang="en-US" b="1" dirty="0">
                <a:solidFill>
                  <a:schemeClr val="accent3">
                    <a:lumMod val="50000"/>
                  </a:schemeClr>
                </a:solidFill>
              </a:rPr>
              <a:t>可以用艾叶熏熏</a:t>
            </a:r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房间杀菌</a:t>
            </a:r>
            <a:endParaRPr lang="en-US" altLang="zh-CN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注：（不要</a:t>
            </a:r>
            <a:r>
              <a:rPr lang="zh-CN" altLang="en-US" b="1" dirty="0">
                <a:solidFill>
                  <a:schemeClr val="accent3">
                    <a:lumMod val="50000"/>
                  </a:schemeClr>
                </a:solidFill>
              </a:rPr>
              <a:t>用艾条熏，太浪费了，药店都有卖干的艾叶，买一斤可以用很长时间）</a:t>
            </a:r>
          </a:p>
          <a:p>
            <a:endParaRPr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</a:rPr>
              <a:t>刮痧法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2700" b="1" dirty="0">
                <a:solidFill>
                  <a:schemeClr val="accent3">
                    <a:lumMod val="50000"/>
                  </a:schemeClr>
                </a:solidFill>
              </a:rPr>
              <a:t>如果出现上呼吸道感染症状的</a:t>
            </a:r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，可以</a:t>
            </a:r>
            <a:r>
              <a:rPr lang="zh-CN" altLang="en-US" sz="2700" b="1" dirty="0">
                <a:solidFill>
                  <a:schemeClr val="accent3">
                    <a:lumMod val="50000"/>
                  </a:schemeClr>
                </a:solidFill>
              </a:rPr>
              <a:t>尝试用刮痧板或梳子背面对肺经进行刮試，涂一些润滑油，方向从上向下，速度力度适中即可，不要强求出痧，可有效促进肺经气化功能，使经脉中淤堵痰湿排出，减轻肺脏负荷，促进免疫调整和</a:t>
            </a:r>
            <a:r>
              <a:rPr lang="zh-CN" altLang="en-US" sz="2700" b="1" dirty="0" smtClean="0">
                <a:solidFill>
                  <a:schemeClr val="accent3">
                    <a:lumMod val="50000"/>
                  </a:schemeClr>
                </a:solidFill>
              </a:rPr>
              <a:t>自愈</a:t>
            </a:r>
            <a:endParaRPr lang="en-US" altLang="zh-CN" sz="27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7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700" b="1" dirty="0" smtClean="0">
                <a:solidFill>
                  <a:srgbClr val="FF0000"/>
                </a:solidFill>
              </a:rPr>
              <a:t>推荐此手法，适用症状：咳嗽、发烧、怕冷、嗓子疼痛、嗓子痒不舒服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00" y="-26475"/>
            <a:ext cx="6880958" cy="51708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-33105"/>
            <a:ext cx="3684310" cy="51708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-33106"/>
            <a:ext cx="3440479" cy="51708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37632"/>
            <a:ext cx="2304256" cy="3905868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67544" y="65988"/>
            <a:ext cx="8229600" cy="1429632"/>
          </a:xfrm>
        </p:spPr>
        <p:txBody>
          <a:bodyPr>
            <a:normAutofit/>
          </a:bodyPr>
          <a:lstStyle/>
          <a:p>
            <a:r>
              <a:rPr lang="zh-CN" altLang="en-US" sz="2800" b="1" dirty="0" smtClean="0"/>
              <a:t>恶心、呕吐、不想吃东西</a:t>
            </a:r>
            <a:r>
              <a:rPr lang="en-US" altLang="zh-CN" sz="2800" b="1" dirty="0" smtClean="0"/>
              <a:t>-</a:t>
            </a:r>
            <a:br>
              <a:rPr lang="en-US" altLang="zh-CN" sz="2800" b="1" dirty="0" smtClean="0"/>
            </a:br>
            <a:r>
              <a:rPr lang="zh-CN" altLang="en-US" sz="2800" b="1" dirty="0" smtClean="0"/>
              <a:t>刮痧：足阳明胃经、足少阳胆经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7632"/>
            <a:ext cx="3275856" cy="3915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078" y="1491630"/>
            <a:ext cx="147508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足阳明胃经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7613" y="1495620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足少阳胆经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7811"/>
            <a:ext cx="3384375" cy="4045689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914620" y="123478"/>
            <a:ext cx="7329788" cy="1008112"/>
          </a:xfrm>
        </p:spPr>
        <p:txBody>
          <a:bodyPr>
            <a:normAutofit/>
          </a:bodyPr>
          <a:lstStyle/>
          <a:p>
            <a:r>
              <a:rPr lang="zh-CN" altLang="en-US" sz="2800" b="1" dirty="0" smtClean="0"/>
              <a:t>便秘</a:t>
            </a:r>
            <a:r>
              <a:rPr lang="en-US" altLang="zh-CN" sz="2800" b="1" dirty="0" smtClean="0"/>
              <a:t/>
            </a:r>
            <a:br>
              <a:rPr lang="en-US" altLang="zh-CN" sz="2800" b="1" dirty="0" smtClean="0"/>
            </a:br>
            <a:r>
              <a:rPr lang="zh-CN" altLang="en-US" sz="2800" b="1" dirty="0" smtClean="0"/>
              <a:t>刮痧：胃经、大肠经、肺经都可以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078" y="1491630"/>
            <a:ext cx="147508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足阳明胃经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87713"/>
            <a:ext cx="3371044" cy="40557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06480" y="156363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手阳明大肠经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07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 smtClean="0">
                <a:solidFill>
                  <a:schemeClr val="accent3">
                    <a:lumMod val="50000"/>
                  </a:schemeClr>
                </a:solidFill>
              </a:rPr>
              <a:t>刺血法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7476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不管阳不阳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：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）嗓子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痛：刺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少商穴和商阳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穴、尺泽穴 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放两滴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血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）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头痛，眼红肿：刺耳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尖和大敦穴放血两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滴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）高烧：刺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曲池 大椎 尺泽 放血两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滴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）高血压：刺耳尖、曲池、尺泽放血两滴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2600" b="1" dirty="0" smtClean="0">
                <a:solidFill>
                  <a:srgbClr val="FF0000"/>
                </a:solidFill>
              </a:rPr>
              <a:t>警惕：如果已经确证阳的，特别是有胸部憋闷，嗓子疼痛，呼吸不畅症状的，有必要针刺：商阳、少商、尺泽，用最快的方法把疫毒之邪气排出</a:t>
            </a:r>
            <a:endParaRPr lang="en-US" altLang="zh-CN" sz="2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sz="2200" b="1" dirty="0" smtClean="0">
                <a:solidFill>
                  <a:schemeClr val="accent3">
                    <a:lumMod val="50000"/>
                  </a:schemeClr>
                </a:solidFill>
              </a:rPr>
              <a:t>（刺之前把针刺部位搓揉发热、往下捋一捋，可以采用血糖针，痛感小，每人刺一次就可，可以两只手都刺）</a:t>
            </a:r>
            <a:endParaRPr lang="zh-CN" altLang="en-US" sz="2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809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6" y="199"/>
            <a:ext cx="4218754" cy="26578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6" y="2742615"/>
            <a:ext cx="4205060" cy="23563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2120" y="1059582"/>
            <a:ext cx="2952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嗓子痛 </a:t>
            </a:r>
            <a:endParaRPr lang="en-US" altLang="zh-CN" sz="28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针刺少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商、商阳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、尺泽</a:t>
            </a:r>
            <a:endParaRPr lang="zh-CN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63" y="19018"/>
            <a:ext cx="3334807" cy="34903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63" y="2730850"/>
            <a:ext cx="3334807" cy="24115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4088" y="1563638"/>
            <a:ext cx="2430474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头痛、眼红肿</a:t>
            </a:r>
            <a:endParaRPr lang="en-US" altLang="zh-CN" sz="28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刺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耳尖、大敦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74" y="0"/>
            <a:ext cx="4023770" cy="24841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48" y="2563984"/>
            <a:ext cx="4046562" cy="22768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2120" y="1347614"/>
            <a:ext cx="310694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高烧</a:t>
            </a:r>
            <a:endParaRPr lang="en-US" altLang="zh-CN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刺大椎 、曲池 、尺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泽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或大椎、少商、商阳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高血压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刺尺泽、曲池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zh-CN" altLang="en-US" sz="2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7288" y="357567"/>
            <a:ext cx="4500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小儿退烧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--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开天河水</a:t>
            </a:r>
            <a:endParaRPr lang="en-US" altLang="zh-CN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zh-CN" altLang="en-US" sz="4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0613" y="1187727"/>
            <a:ext cx="8228965" cy="3707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揉一揉外关  用手顺着推向指端 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>
                <a:solidFill>
                  <a:srgbClr val="0070C0"/>
                </a:solidFill>
              </a:rPr>
              <a:t>手法：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让中指弓过来 轻轻揉劳宫穴</a:t>
            </a:r>
          </a:p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几下就退烧了 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</a:rPr>
              <a:t>散天河水：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揉按几下间使穴  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</a:rPr>
              <a:t>寒三关向内推    热三关向指端推 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endParaRPr lang="en-US" altLang="zh-CN" sz="2800" b="1" dirty="0" smtClean="0">
              <a:solidFill>
                <a:srgbClr val="FF0000"/>
              </a:solidFill>
            </a:endParaRPr>
          </a:p>
          <a:p>
            <a:r>
              <a:rPr lang="zh-CN" altLang="en-US" sz="2000" b="1" dirty="0">
                <a:solidFill>
                  <a:srgbClr val="0070C0"/>
                </a:solidFill>
              </a:rPr>
              <a:t>男左女右，也可以两只手都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做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</a:rPr>
              <a:t>嘴青、脸白为寒； 脸色红、唇</a:t>
            </a:r>
            <a:r>
              <a:rPr lang="zh-CN" altLang="en-US" sz="2000" b="1" dirty="0">
                <a:solidFill>
                  <a:srgbClr val="0070C0"/>
                </a:solidFill>
              </a:rPr>
              <a:t>红为热</a:t>
            </a:r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zh-CN" altLang="en-US" sz="2000" b="1" dirty="0" smtClean="0">
                <a:solidFill>
                  <a:schemeClr val="accent3">
                    <a:lumMod val="50000"/>
                  </a:schemeClr>
                </a:solidFill>
              </a:rPr>
              <a:t>（具体操作方法在视频中可以学习）</a:t>
            </a:r>
            <a:endParaRPr lang="en-US" altLang="zh-CN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zh-CN" altLang="en-US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218" y="1207273"/>
            <a:ext cx="8228965" cy="3707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zh-CN" altLang="en-US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430" y="2144306"/>
            <a:ext cx="3410984" cy="299919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784047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46" y="-24385"/>
            <a:ext cx="3441368" cy="259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7289" y="357567"/>
            <a:ext cx="3511004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5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4050" b="1" dirty="0" smtClean="0">
                <a:solidFill>
                  <a:schemeClr val="accent3">
                    <a:lumMod val="50000"/>
                  </a:schemeClr>
                </a:solidFill>
              </a:rPr>
              <a:t>药食同源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835" y="1163320"/>
            <a:ext cx="8228965" cy="3707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无汗、身冷、酸痛，要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先用温热的东西发汗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，</a:t>
            </a:r>
          </a:p>
          <a:p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*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如：姜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枣汤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、生姜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紫苏水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、艾叶花椒生姜水泡脚，用姜片擦拭大椎穴等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，及时钻被子发汗。简便易行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</a:p>
          <a:p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*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有嗓子疼时，要观察喉咙红肿不，不红肿又没汗的嗓子疼，就要考虑风寒束表了，需要用热药解表发汗，通道打开了，自然嗓子也好多。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*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如果咽部红肿疼痛，可以考虑刮痧指尖放血的方法。</a:t>
            </a:r>
          </a:p>
        </p:txBody>
      </p:sp>
    </p:spTree>
    <p:extLst>
      <p:ext uri="{BB962C8B-B14F-4D97-AF65-F5344CB8AC3E}">
        <p14:creationId xmlns:p14="http://schemas.microsoft.com/office/powerpoint/2010/main" val="2825536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7289" y="357567"/>
            <a:ext cx="3511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3">
                    <a:lumMod val="50000"/>
                  </a:schemeClr>
                </a:solidFill>
              </a:rPr>
              <a:t>中成药</a:t>
            </a:r>
            <a:r>
              <a:rPr lang="zh-CN" altLang="en-US" sz="3600" b="1" dirty="0">
                <a:solidFill>
                  <a:schemeClr val="accent3">
                    <a:lumMod val="50000"/>
                  </a:schemeClr>
                </a:solidFill>
              </a:rPr>
              <a:t>选用</a:t>
            </a:r>
            <a:r>
              <a:rPr lang="en-US" altLang="zh-CN" sz="36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zh-CN" altLang="en-US" sz="3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1003898"/>
            <a:ext cx="8507288" cy="3866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、发热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怕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冷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麻杏止咳片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荆防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颗粒或九味羌活颗粒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；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有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喉咙痛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玄麦甘结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颗粒；或者银翘片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玄麦甘桔颗粒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、发热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怕冷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便秘的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防风通圣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丸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、发热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怕冷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湿气重（舌苔白厚）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藿香正气水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荆防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颗粒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、发烧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怕冷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反复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口苦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鼻涕时青时黄、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小柴胡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荆防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颗粒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5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、发热怕冷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气虚、无力：参苏丸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6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、发热怕冷在月经期：小柴胡颗粒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荆防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颗粒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</a:rPr>
              <a:t>备注：没有荆防颗粒可以用风寒感冒颗粒。</a:t>
            </a:r>
            <a:endParaRPr lang="en-US" altLang="zh-CN" sz="2000" b="1" dirty="0" smtClean="0">
              <a:solidFill>
                <a:srgbClr val="0070C0"/>
              </a:solidFill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</a:rPr>
              <a:t>同时</a:t>
            </a:r>
            <a:r>
              <a:rPr lang="zh-CN" altLang="en-US" sz="2000" b="1" dirty="0">
                <a:solidFill>
                  <a:srgbClr val="0070C0"/>
                </a:solidFill>
              </a:rPr>
              <a:t>可以拍打肺经促进肺部的邪气排出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。或者</a:t>
            </a:r>
            <a:r>
              <a:rPr lang="zh-CN" altLang="en-US" sz="2000" b="1" dirty="0">
                <a:solidFill>
                  <a:srgbClr val="0070C0"/>
                </a:solidFill>
              </a:rPr>
              <a:t>用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艾叶、花椒、生姜 </a:t>
            </a:r>
            <a:r>
              <a:rPr lang="zh-CN" altLang="en-US" sz="2000" b="1" dirty="0">
                <a:solidFill>
                  <a:srgbClr val="0070C0"/>
                </a:solidFill>
              </a:rPr>
              <a:t>煮水泡脚至微微出汗  可以退烧缓解身体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疼痛（</a:t>
            </a:r>
            <a:r>
              <a:rPr lang="zh-CN" altLang="en-US" sz="2000" b="1" dirty="0">
                <a:solidFill>
                  <a:srgbClr val="0070C0"/>
                </a:solidFill>
              </a:rPr>
              <a:t>勿大汗 伤元气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266247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357567"/>
            <a:ext cx="54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古今治疫名方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大青龙汤</a:t>
            </a:r>
            <a:endParaRPr lang="en-US" altLang="zh-CN" sz="32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7" y="1127008"/>
            <a:ext cx="8291264" cy="37434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《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伤寒论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</a:rPr>
              <a:t>》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：太阳中风，脉浮紧，发热恶寒，身疼痛，不汗出而烦躁者，大青龙汤主之。若脉微弱，汗出恶风者，不可服之，服之则厥逆，此为逆也。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8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麻黄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6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桂枝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10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 炙甘草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10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 杏仁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10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生姜三片  大枣十枚  石膏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30</a:t>
            </a:r>
          </a:p>
          <a:p>
            <a:endParaRPr lang="en-US" altLang="zh-CN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</a:rPr>
              <a:t>适用范围：外寒内热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—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高烧、怕冷、身体疼痛 、烦躁、不出汗、或喉咙干痛可选用，有汗不用，烧退症状减轻就可以停药</a:t>
            </a:r>
            <a:endParaRPr lang="en-US" altLang="zh-CN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57567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清肺排毒汤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—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临床治疗第一首推荐方</a:t>
            </a:r>
            <a:endParaRPr lang="en-US" altLang="zh-CN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7" y="1127008"/>
            <a:ext cx="8291264" cy="37434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麻黄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炙甘草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6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杏仁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生石膏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15-30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桂枝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</a:p>
          <a:p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泽泻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猪苓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</a:t>
            </a:r>
            <a:r>
              <a:rPr lang="en-US" altLang="zh-CN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白术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茯苓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15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柴胡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16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黄芩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6 </a:t>
            </a:r>
          </a:p>
          <a:p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姜半夏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生姜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紫菀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冬花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射干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细辛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6 </a:t>
            </a:r>
          </a:p>
          <a:p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山药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12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枳实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6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陈皮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6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藿香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9</a:t>
            </a:r>
          </a:p>
          <a:p>
            <a:endParaRPr lang="en-US" altLang="zh-CN" sz="28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800" b="1" dirty="0"/>
              <a:t>适用于轻型、普通型、重型患者，在危重型患者救治中可结合患者实际情况合理使用。</a:t>
            </a:r>
            <a:endParaRPr lang="en-US" altLang="zh-CN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57567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清肺排毒汤</a:t>
            </a:r>
            <a:r>
              <a:rPr lang="en-US" altLang="zh-CN" sz="3200" b="1" dirty="0" smtClean="0">
                <a:solidFill>
                  <a:schemeClr val="accent3">
                    <a:lumMod val="50000"/>
                  </a:schemeClr>
                </a:solidFill>
              </a:rPr>
              <a:t>—</a:t>
            </a: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</a:rPr>
              <a:t>临床治疗第一首推荐方</a:t>
            </a:r>
            <a:endParaRPr lang="en-US" altLang="zh-CN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7" y="1127008"/>
            <a:ext cx="8291264" cy="37434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注意事项：（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）一个疗程结束后，如疗效明显，继续进行下一个疗程，同时可在此基础上辨证加减用药（如出现阴虚，麻黄、桂枝、细辛应减量或减去）。如果疗效不明显，应参照国家和我省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《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诊疗方案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》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辨证施治。（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）如发病时已经服用其他中药汤剂或中成药，仍可使用清肺排毒汤。（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）伴腹泻者石膏应减量。大便不通伴高热者，应加大石膏用量（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30g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以上）或加大黄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6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～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10g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，以通腑泄热。（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）肾功能不全者，细辛、半夏用量均应酌减，推荐细辛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3g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、清半夏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6g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。（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5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）对于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10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岁以下患儿，药物用量应酌减，特别是细辛应减为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3g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或以下。（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6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）应用清肺排毒汤建议不超过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个疗程。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90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57567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</a:rPr>
              <a:t>宝瓶气</a:t>
            </a: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</a:rPr>
              <a:t>—</a:t>
            </a:r>
            <a:r>
              <a:rPr lang="zh-CN" altLang="en-US" sz="2000" b="1" dirty="0" smtClean="0">
                <a:solidFill>
                  <a:schemeClr val="accent3">
                    <a:lumMod val="50000"/>
                  </a:schemeClr>
                </a:solidFill>
              </a:rPr>
              <a:t>南怀瑾老师讲</a:t>
            </a:r>
            <a:endParaRPr lang="en-US" altLang="zh-CN" sz="11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7" y="1127008"/>
            <a:ext cx="8291264" cy="37434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气功中，以佛教密宗的宝瓶气，疗效最快而且可以百病总治，可以说其重要性，甚至超过中药。因此也可以说，中药有时可以不吃，宝瓶气却不可不练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。但是，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也不要过分迷信宝瓶气，以为练了宝瓶气就可以完全不需要服用中药，这必须要视每一个人的状况而定，不可一概而论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宝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瓶气之所以有迅速切实的疗效，原因在于它能在四、五天内迅速提升、加强吾人之肺功能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肺功能提升的结果是，吾人全身之红血球可以吸收到更多的氧气，以供应全身细胞的需要。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9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57567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</a:rPr>
              <a:t>宝瓶气</a:t>
            </a:r>
            <a:endParaRPr lang="en-US" altLang="zh-CN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7" y="1127008"/>
            <a:ext cx="8291264" cy="37434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全身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细胞获得充分的氧气之后，各部门的组织、器官、五脏六腑、四肢百骸，就可以正常的运作，不容易有缺氧的晴况产生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四肢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若缺氧，四肢便会感觉无力，大脑若缺氧，脑力便会变得迟钝不灵光，心脏若缺氧，胸口便会觉得闷，变得心胸不开朗，因此也快乐不起来，勉强要笑也会笑得不自然，变成皮笑肉不笑。所以要维护健康，强化肺功能是第一步工作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强化肺功能的方法固然很多，如练深呼吸、慢跑、爬山、游泳都未尝不可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，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但以我的经验而论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，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练宝瓶气效果最直接、最快。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57567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</a:rPr>
              <a:t>宝瓶气</a:t>
            </a:r>
            <a:endParaRPr lang="en-US" altLang="zh-CN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7" y="1127008"/>
            <a:ext cx="8291264" cy="37434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练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</a:rPr>
              <a:t>深呼吸虽然也可使肺部大开大阖，但在程度上，深呼吸还是不如宝瓶气；慢跑、爬山、游泳虽也可以加强肺功能，但它们都是以四肢的运动来带动肺部运动，效果比较间接，耗力多而收效少，何况慢跑、爬山、游泳都牵涉到空间、场地的问题，并非人人可行，天天可行，不像练宝瓶气，只要打开窗户使空气流通便可以做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</a:rPr>
              <a:t>——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</a:rPr>
              <a:t>摘自南怀瑾老师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</a:rPr>
              <a:t>注：想学习打坐的可以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 </a:t>
            </a:r>
            <a:r>
              <a:rPr lang="zh-CN" altLang="en-US" sz="3200" b="1" smtClean="0">
                <a:solidFill>
                  <a:srgbClr val="FF0000"/>
                </a:solidFill>
              </a:rPr>
              <a:t>进“后续学习群”                          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每天晚上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8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点钟有直播</a:t>
            </a:r>
            <a:endParaRPr lang="en-US" altLang="zh-CN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6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88" y="0"/>
            <a:ext cx="9216288" cy="5143500"/>
          </a:xfrm>
        </p:spPr>
      </p:pic>
    </p:spTree>
    <p:extLst>
      <p:ext uri="{BB962C8B-B14F-4D97-AF65-F5344CB8AC3E}">
        <p14:creationId xmlns:p14="http://schemas.microsoft.com/office/powerpoint/2010/main" val="13819003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" y="-10076"/>
            <a:ext cx="9141010" cy="5153575"/>
          </a:xfrm>
        </p:spPr>
      </p:pic>
    </p:spTree>
    <p:extLst>
      <p:ext uri="{BB962C8B-B14F-4D97-AF65-F5344CB8AC3E}">
        <p14:creationId xmlns:p14="http://schemas.microsoft.com/office/powerpoint/2010/main" val="40819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24041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06" y="1101122"/>
            <a:ext cx="6036734" cy="3494691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9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7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1923678"/>
            <a:ext cx="3013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/>
              <a:t>感谢大家！</a:t>
            </a:r>
            <a:endParaRPr lang="en-US" altLang="zh-CN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30d5d97e-a300-403d-9661-47e295fda355"/>
  <p:tag name="COMMONDATA" val="eyJoZGlkIjoiOTU5YWMyNDNiZWY5MDMzYWM5OTdhOWFlZjkwZjliNz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3640</Words>
  <Application>Microsoft Office PowerPoint</Application>
  <PresentationFormat>全屏显示(16:9)</PresentationFormat>
  <Paragraphs>268</Paragraphs>
  <Slides>45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46" baseType="lpstr">
      <vt:lpstr>Office 主题</vt:lpstr>
      <vt:lpstr>新冠肺炎居家非药物预防 及处理方法 （有效经验收集分享）  2022.12.22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平时预防：</vt:lpstr>
      <vt:lpstr>PowerPoint 演示文稿</vt:lpstr>
      <vt:lpstr>PowerPoint 演示文稿</vt:lpstr>
      <vt:lpstr>艾灸法</vt:lpstr>
      <vt:lpstr>PowerPoint 演示文稿</vt:lpstr>
      <vt:lpstr>注意事项</vt:lpstr>
      <vt:lpstr>刮痧法</vt:lpstr>
      <vt:lpstr>PowerPoint 演示文稿</vt:lpstr>
      <vt:lpstr>恶心、呕吐、不想吃东西- 刮痧：足阳明胃经、足少阳胆经</vt:lpstr>
      <vt:lpstr>便秘 刮痧：胃经、大肠经、肺经都可以</vt:lpstr>
      <vt:lpstr>刺血法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清净光明</dc:creator>
  <cp:lastModifiedBy>戴尔</cp:lastModifiedBy>
  <cp:revision>132</cp:revision>
  <dcterms:created xsi:type="dcterms:W3CDTF">2022-12-15T09:27:00Z</dcterms:created>
  <dcterms:modified xsi:type="dcterms:W3CDTF">2022-12-24T06:29:56Z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2573090BE8204680BB0C4AABADE30FCF</vt:lpwstr>
  </property>
  <property fmtid="{D5CDD505-2E9C-101B-9397-08002B2CF9AE}" pid="3" name="KSOProductBuildVer">
    <vt:lpwstr>2052-11.1.0.12763</vt:lpwstr>
  </property>
</Properties>
</file>